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9" r:id="rId3"/>
    <p:sldId id="261" r:id="rId4"/>
    <p:sldId id="260" r:id="rId5"/>
    <p:sldId id="257" r:id="rId6"/>
    <p:sldId id="258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2504" autoAdjust="0"/>
  </p:normalViewPr>
  <p:slideViewPr>
    <p:cSldViewPr snapToGrid="0" snapToObjects="1">
      <p:cViewPr varScale="1">
        <p:scale>
          <a:sx n="154" d="100"/>
          <a:sy n="154" d="100"/>
        </p:scale>
        <p:origin x="-64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40E19-68D2-3648-8C22-71C70362D05D}" type="datetimeFigureOut">
              <a:rPr lang="en-US" smtClean="0"/>
              <a:t>18-03-09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E4E827-E3EE-EE48-919E-44B1FA17C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4372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F0E20-AB12-C54C-B1E1-081399C536FE}" type="datetimeFigureOut">
              <a:rPr lang="en-US" smtClean="0"/>
              <a:t>18-03-09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4FD1A7-EC97-FA4C-9899-80D080DA7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8642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FD1A7-EC97-FA4C-9899-80D080DA7D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33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Indole</a:t>
            </a:r>
            <a:r>
              <a:rPr lang="en-US" dirty="0" smtClean="0"/>
              <a:t> is produced from tryptophan by bacteria that express </a:t>
            </a:r>
            <a:r>
              <a:rPr lang="en-US" dirty="0" err="1" smtClean="0"/>
              <a:t>tryptophanase</a:t>
            </a:r>
            <a:r>
              <a:rPr lang="en-US" dirty="0" smtClean="0"/>
              <a:t>.[41] Clostridium </a:t>
            </a:r>
            <a:r>
              <a:rPr lang="en-US" dirty="0" err="1" smtClean="0"/>
              <a:t>sporogenes</a:t>
            </a:r>
            <a:r>
              <a:rPr lang="en-US" dirty="0" smtClean="0"/>
              <a:t> metabolizes tryptophan into </a:t>
            </a:r>
            <a:r>
              <a:rPr lang="en-US" dirty="0" err="1" smtClean="0"/>
              <a:t>indole</a:t>
            </a:r>
            <a:r>
              <a:rPr lang="en-US" dirty="0" smtClean="0"/>
              <a:t> and subsequently 3-indolepropionic acid (IPA),[42] a highly potent </a:t>
            </a:r>
            <a:r>
              <a:rPr lang="en-US" dirty="0" err="1" smtClean="0"/>
              <a:t>neuroprotective</a:t>
            </a:r>
            <a:r>
              <a:rPr lang="en-US" dirty="0" smtClean="0"/>
              <a:t> antioxidant that scavenges hydroxyl radicals.[41][43][44] IPA binds to the </a:t>
            </a:r>
            <a:r>
              <a:rPr lang="en-US" dirty="0" err="1" smtClean="0"/>
              <a:t>pregnane</a:t>
            </a:r>
            <a:r>
              <a:rPr lang="en-US" dirty="0" smtClean="0"/>
              <a:t> X receptor (PXR) in intestinal cells, thereby facilitating mucosal homeostasis and barrier function.[41] Following absorption from the intestine and distribution to the brain, IPA confers a </a:t>
            </a:r>
            <a:r>
              <a:rPr lang="en-US" dirty="0" err="1" smtClean="0"/>
              <a:t>neuroprotective</a:t>
            </a:r>
            <a:r>
              <a:rPr lang="en-US" dirty="0" smtClean="0"/>
              <a:t> effect against cerebral ischemia and Alzheimer’s disease.[41] Lactobacillus species metabolize tryptophan into indole-3-aldehyde (I3A) which acts on the aryl hydrocarbon receptor (</a:t>
            </a:r>
            <a:r>
              <a:rPr lang="en-US" dirty="0" err="1" smtClean="0"/>
              <a:t>AhR</a:t>
            </a:r>
            <a:r>
              <a:rPr lang="en-US" dirty="0" smtClean="0"/>
              <a:t>) in intestinal immune cells, in turn increasing interleukin-22 (IL-22) production.[41] </a:t>
            </a:r>
            <a:r>
              <a:rPr lang="en-US" dirty="0" err="1" smtClean="0"/>
              <a:t>Indole</a:t>
            </a:r>
            <a:r>
              <a:rPr lang="en-US" dirty="0" smtClean="0"/>
              <a:t> itself triggers the secretion of glucagon-like peptide-1 (GLP-1) in intestinal L cells and acts as a ligand for </a:t>
            </a:r>
            <a:r>
              <a:rPr lang="en-US" dirty="0" err="1" smtClean="0"/>
              <a:t>AhR</a:t>
            </a:r>
            <a:r>
              <a:rPr lang="en-US" dirty="0" smtClean="0"/>
              <a:t>.[41] </a:t>
            </a:r>
            <a:r>
              <a:rPr lang="en-US" dirty="0" err="1" smtClean="0"/>
              <a:t>Indole</a:t>
            </a:r>
            <a:r>
              <a:rPr lang="en-US" dirty="0" smtClean="0"/>
              <a:t> can also be metabolized by the liver into </a:t>
            </a:r>
            <a:r>
              <a:rPr lang="en-US" dirty="0" err="1" smtClean="0"/>
              <a:t>indoxyl</a:t>
            </a:r>
            <a:r>
              <a:rPr lang="en-US" dirty="0" smtClean="0"/>
              <a:t> sulfate, a compound that is toxic in high concentrations and associated with vascular disease and renal dysfunction.[41] AST-120 (activated charcoal), an intestinal sorbent that is taken by mouth, adsorbs </a:t>
            </a:r>
            <a:r>
              <a:rPr lang="en-US" dirty="0" err="1" smtClean="0"/>
              <a:t>indole</a:t>
            </a:r>
            <a:r>
              <a:rPr lang="en-US" dirty="0" smtClean="0"/>
              <a:t>, in turn decreasing the concentration of </a:t>
            </a:r>
            <a:r>
              <a:rPr lang="en-US" dirty="0" err="1" smtClean="0"/>
              <a:t>indoxyl</a:t>
            </a:r>
            <a:r>
              <a:rPr lang="en-US" dirty="0" smtClean="0"/>
              <a:t> sulfate in blood plasma.[41]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FD1A7-EC97-FA4C-9899-80D080DA7D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49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FD1A7-EC97-FA4C-9899-80D080DA7DA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754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FD1A7-EC97-FA4C-9899-80D080DA7DA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77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marL="228600" indent="-228600" eaLnBrk="1" hangingPunct="1">
              <a:spcBef>
                <a:spcPct val="0"/>
              </a:spcBef>
              <a:buFont typeface="+mj-lt"/>
              <a:buAutoNum type="arabicPeriod"/>
            </a:pPr>
            <a:r>
              <a:rPr lang="en-US" altLang="en-US" dirty="0" smtClean="0">
                <a:ea typeface="ＭＳ Ｐゴシック" charset="-128"/>
              </a:rPr>
              <a:t>With that, I’ll thank the people on this slide and thank you for listening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AA8E1FB7-A675-A345-9C5D-60980B4161CB}" type="slidenum">
              <a:rPr lang="en-US" altLang="en-US" sz="1200">
                <a:latin typeface="Calibri" charset="0"/>
              </a:rPr>
              <a:pPr eaLnBrk="1" hangingPunct="1"/>
              <a:t>12</a:t>
            </a:fld>
            <a:endParaRPr lang="en-US" alt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047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33C5E-A108-0B49-890D-4449A3BA01F7}" type="datetime1">
              <a:rPr lang="en-CA" smtClean="0"/>
              <a:t>18-03-09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WUHRC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241BB-420F-C242-8AD2-E7D8771E2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720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F4D73-EAEE-5E4E-8696-DA80D9868C7A}" type="datetime1">
              <a:rPr lang="en-CA" smtClean="0"/>
              <a:t>18-03-09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WUHRC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241BB-420F-C242-8AD2-E7D8771E2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369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A329E-CF54-BC4D-882A-9B10BB7FF59C}" type="datetime1">
              <a:rPr lang="en-CA" smtClean="0"/>
              <a:t>18-03-09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WUHRC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241BB-420F-C242-8AD2-E7D8771E2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273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689D9-8529-2F4E-981C-CE0F6D93779E}" type="datetime1">
              <a:rPr lang="en-CA" smtClean="0"/>
              <a:t>18-03-09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WUHRC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241BB-420F-C242-8AD2-E7D8771E2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66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D4051-A2F8-8047-8B09-45B0B7BBF50B}" type="datetime1">
              <a:rPr lang="en-CA" smtClean="0"/>
              <a:t>18-03-09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WUHRC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241BB-420F-C242-8AD2-E7D8771E2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71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22DC5-CC98-7E49-BB8D-A3688A774004}" type="datetime1">
              <a:rPr lang="en-CA" smtClean="0"/>
              <a:t>18-03-09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WUHRC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241BB-420F-C242-8AD2-E7D8771E2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3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851F-38E0-1949-860C-D045197BBF22}" type="datetime1">
              <a:rPr lang="en-CA" smtClean="0"/>
              <a:t>18-03-09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WUHRC 2018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241BB-420F-C242-8AD2-E7D8771E2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171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9E9A8-5874-714D-9B38-DE5119C54E6E}" type="datetime1">
              <a:rPr lang="en-CA" smtClean="0"/>
              <a:t>18-03-09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WUHRC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241BB-420F-C242-8AD2-E7D8771E2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81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2E2AF-333D-9346-B9BE-E593C058EF58}" type="datetime1">
              <a:rPr lang="en-CA" smtClean="0"/>
              <a:t>18-03-09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WUHRC 2018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241BB-420F-C242-8AD2-E7D8771E2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264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AE3C1-4DC7-6641-B0C2-5C2C834F2C59}" type="datetime1">
              <a:rPr lang="en-CA" smtClean="0"/>
              <a:t>18-03-09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WUHRC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241BB-420F-C242-8AD2-E7D8771E2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12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56D25-0759-1545-BEE5-518C853EBAE1}" type="datetime1">
              <a:rPr lang="en-CA" smtClean="0"/>
              <a:t>18-03-09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WUHRC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241BB-420F-C242-8AD2-E7D8771E2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219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02650" y="170545"/>
            <a:ext cx="4384149" cy="516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C1CDC-B4FF-9F45-8997-2C78A5C7C94C}" type="datetime1">
              <a:rPr lang="en-CA" smtClean="0"/>
              <a:t>18-03-09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WUHRC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241BB-420F-C242-8AD2-E7D8771E2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252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3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jpeg"/><Relationship Id="rId8" Type="http://schemas.openxmlformats.org/officeDocument/2006/relationships/image" Target="../media/image23.png"/><Relationship Id="rId9" Type="http://schemas.openxmlformats.org/officeDocument/2006/relationships/image" Target="../media/image24.jpeg"/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hulic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926" y="0"/>
            <a:ext cx="1790074" cy="1618570"/>
          </a:xfrm>
          <a:prstGeom prst="rect">
            <a:avLst/>
          </a:prstGeom>
        </p:spPr>
      </p:pic>
      <p:pic>
        <p:nvPicPr>
          <p:cNvPr id="8" name="Picture 7" descr="Wester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03524" cy="19131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Bioinformatics and the human </a:t>
            </a:r>
            <a:r>
              <a:rPr lang="en-US" dirty="0" err="1" smtClean="0"/>
              <a:t>microbiome</a:t>
            </a:r>
            <a:r>
              <a:rPr lang="en-US" dirty="0" smtClean="0"/>
              <a:t>: working in the valley of multidisciplinary studies.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Greg Gloor</a:t>
            </a:r>
          </a:p>
          <a:p>
            <a:r>
              <a:rPr lang="en-US" dirty="0" smtClean="0"/>
              <a:t>Biochemistry</a:t>
            </a:r>
          </a:p>
          <a:p>
            <a:r>
              <a:rPr lang="en-US" dirty="0" err="1" smtClean="0"/>
              <a:t>Shulich</a:t>
            </a:r>
            <a:r>
              <a:rPr lang="en-US" dirty="0" smtClean="0"/>
              <a:t> School of Medicine and Dentistry</a:t>
            </a:r>
            <a:endParaRPr lang="en-US" dirty="0"/>
          </a:p>
        </p:txBody>
      </p:sp>
      <p:pic>
        <p:nvPicPr>
          <p:cNvPr id="4" name="Picture 5" descr="iners_cover.png"/>
          <p:cNvPicPr>
            <a:picLocks/>
          </p:cNvPicPr>
          <p:nvPr/>
        </p:nvPicPr>
        <p:blipFill>
          <a:blip r:embed="rId5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WUHRC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990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Metabolic biomarkers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168" r="-54"/>
          <a:stretch/>
        </p:blipFill>
        <p:spPr>
          <a:xfrm>
            <a:off x="1898505" y="877305"/>
            <a:ext cx="4985794" cy="5036672"/>
          </a:xfrm>
        </p:spPr>
      </p:pic>
      <p:sp>
        <p:nvSpPr>
          <p:cNvPr id="5" name="TextBox 4"/>
          <p:cNvSpPr txBox="1"/>
          <p:nvPr/>
        </p:nvSpPr>
        <p:spPr>
          <a:xfrm>
            <a:off x="5727006" y="6071270"/>
            <a:ext cx="2680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600" dirty="0" smtClean="0">
                <a:solidFill>
                  <a:srgbClr val="7F7F7F"/>
                </a:solidFill>
                <a:latin typeface="Perpetua" charset="0"/>
                <a:ea typeface="Perpetua" charset="0"/>
                <a:cs typeface="Perpetua" charset="0"/>
              </a:rPr>
              <a:t>*MacMillan et al. (2015) Sci. Rep</a:t>
            </a:r>
          </a:p>
        </p:txBody>
      </p:sp>
      <p:pic>
        <p:nvPicPr>
          <p:cNvPr id="6" name="Picture 5" descr="iners_cover.png"/>
          <p:cNvPicPr>
            <a:picLocks/>
          </p:cNvPicPr>
          <p:nvPr/>
        </p:nvPicPr>
        <p:blipFill>
          <a:blip r:embed="rId3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WUHRC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47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sz="2200" dirty="0" smtClean="0">
                <a:ea typeface="ＭＳ Ｐゴシック" charset="-128"/>
              </a:rPr>
              <a:t>Sequencing data are inherently </a:t>
            </a:r>
            <a:r>
              <a:rPr lang="en-US" altLang="en-US" sz="2200" dirty="0" smtClean="0">
                <a:solidFill>
                  <a:schemeClr val="accent1"/>
                </a:solidFill>
                <a:ea typeface="ＭＳ Ｐゴシック" charset="-128"/>
              </a:rPr>
              <a:t>compositional</a:t>
            </a:r>
            <a:r>
              <a:rPr lang="en-US" altLang="en-US" sz="2200" dirty="0" smtClean="0">
                <a:ea typeface="ＭＳ Ｐゴシック" charset="-128"/>
              </a:rPr>
              <a:t> and a </a:t>
            </a:r>
            <a:r>
              <a:rPr lang="en-US" altLang="en-US" sz="2200" dirty="0" err="1" smtClean="0">
                <a:ea typeface="ＭＳ Ｐゴシック" charset="-128"/>
              </a:rPr>
              <a:t>CoDa</a:t>
            </a:r>
            <a:r>
              <a:rPr lang="en-US" altLang="en-US" sz="2200" dirty="0" smtClean="0">
                <a:ea typeface="ＭＳ Ｐゴシック" charset="-128"/>
              </a:rPr>
              <a:t> framework and provides a robust analysis of </a:t>
            </a:r>
            <a:r>
              <a:rPr lang="en-US" altLang="en-US" sz="2200" dirty="0" smtClean="0">
                <a:solidFill>
                  <a:schemeClr val="accent1"/>
                </a:solidFill>
                <a:ea typeface="ＭＳ Ｐゴシック" charset="-128"/>
              </a:rPr>
              <a:t>variance (YDK)</a:t>
            </a:r>
          </a:p>
          <a:p>
            <a:endParaRPr lang="en-US" altLang="en-US" sz="2200" dirty="0" smtClean="0">
              <a:ea typeface="ＭＳ Ｐゴシック" charset="-128"/>
            </a:endParaRPr>
          </a:p>
          <a:p>
            <a:r>
              <a:rPr lang="en-US" altLang="en-US" sz="2200" dirty="0" smtClean="0">
                <a:solidFill>
                  <a:srgbClr val="D34817"/>
                </a:solidFill>
                <a:ea typeface="ＭＳ Ｐゴシック" charset="-128"/>
              </a:rPr>
              <a:t>Functions are conserved </a:t>
            </a:r>
            <a:r>
              <a:rPr lang="en-US" altLang="en-US" sz="2200" dirty="0" smtClean="0">
                <a:ea typeface="ＭＳ Ｐゴシック" charset="-128"/>
              </a:rPr>
              <a:t>regardless of the community members </a:t>
            </a:r>
          </a:p>
          <a:p>
            <a:pPr lvl="1"/>
            <a:r>
              <a:rPr lang="en-US" altLang="en-US" sz="1800" dirty="0" smtClean="0">
                <a:ea typeface="ＭＳ Ｐゴシック" charset="-128"/>
              </a:rPr>
              <a:t>Ecosystem is more important than any organism</a:t>
            </a:r>
          </a:p>
          <a:p>
            <a:pPr lvl="1"/>
            <a:r>
              <a:rPr lang="en-US" altLang="en-US" sz="1800" dirty="0" smtClean="0">
                <a:ea typeface="ＭＳ Ｐゴシック" charset="-128"/>
              </a:rPr>
              <a:t>Community members can cooperate</a:t>
            </a:r>
          </a:p>
          <a:p>
            <a:pPr marL="0" indent="0">
              <a:buNone/>
            </a:pPr>
            <a:endParaRPr lang="en-US" altLang="en-US" sz="2200" dirty="0" smtClean="0">
              <a:ea typeface="ＭＳ Ｐゴシック" charset="-128"/>
            </a:endParaRPr>
          </a:p>
          <a:p>
            <a:r>
              <a:rPr lang="en-US" altLang="en-US" sz="2200" dirty="0" smtClean="0">
                <a:ea typeface="ＭＳ Ｐゴシック" charset="-128"/>
              </a:rPr>
              <a:t>Using two high-resolution methods (</a:t>
            </a:r>
            <a:r>
              <a:rPr lang="en-US" altLang="en-US" sz="2200" dirty="0" err="1" smtClean="0">
                <a:ea typeface="ＭＳ Ｐゴシック" charset="-128"/>
              </a:rPr>
              <a:t>metabolome</a:t>
            </a:r>
            <a:r>
              <a:rPr lang="en-US" altLang="en-US" sz="2200" dirty="0" smtClean="0">
                <a:ea typeface="ＭＳ Ｐゴシック" charset="-128"/>
              </a:rPr>
              <a:t>, and </a:t>
            </a:r>
            <a:r>
              <a:rPr lang="en-US" altLang="en-US" sz="2200" dirty="0" err="1" smtClean="0">
                <a:ea typeface="ＭＳ Ｐゴシック" charset="-128"/>
              </a:rPr>
              <a:t>metaRNAseq</a:t>
            </a:r>
            <a:r>
              <a:rPr lang="en-US" altLang="en-US" sz="2200" dirty="0" smtClean="0">
                <a:ea typeface="ＭＳ Ｐゴシック" charset="-128"/>
              </a:rPr>
              <a:t>) provides a more holistic view of a complex system</a:t>
            </a:r>
          </a:p>
          <a:p>
            <a:pPr lvl="1"/>
            <a:r>
              <a:rPr lang="en-US" altLang="en-US" sz="1800" dirty="0" smtClean="0">
                <a:ea typeface="ＭＳ Ｐゴシック" charset="-128"/>
              </a:rPr>
              <a:t>Agreements (H v BV: amines, succinate), different resolution</a:t>
            </a:r>
          </a:p>
          <a:p>
            <a:pPr lvl="1"/>
            <a:endParaRPr lang="en-US" altLang="en-US" sz="2200" dirty="0" smtClean="0">
              <a:ea typeface="ＭＳ Ｐゴシック" charset="-128"/>
            </a:endParaRPr>
          </a:p>
          <a:p>
            <a:r>
              <a:rPr lang="en-US" altLang="en-US" sz="2200" dirty="0" smtClean="0">
                <a:ea typeface="ＭＳ Ｐゴシック" charset="-128"/>
              </a:rPr>
              <a:t>Correspondence between DNA, RNA, small molecules</a:t>
            </a:r>
          </a:p>
          <a:p>
            <a:pPr lvl="1"/>
            <a:r>
              <a:rPr lang="en-US" altLang="en-US" sz="1800" dirty="0" smtClean="0">
                <a:ea typeface="ＭＳ Ｐゴシック" charset="-128"/>
              </a:rPr>
              <a:t>Relationship status: </a:t>
            </a:r>
            <a:r>
              <a:rPr lang="en-US" altLang="en-US" sz="1800" i="1" dirty="0" smtClean="0">
                <a:ea typeface="ＭＳ Ｐゴシック" charset="-128"/>
              </a:rPr>
              <a:t>it’s complicated</a:t>
            </a:r>
            <a:r>
              <a:rPr lang="en-US" altLang="en-US" sz="1800" dirty="0" smtClean="0">
                <a:ea typeface="ＭＳ Ｐゴシック" charset="-128"/>
              </a:rPr>
              <a:t> but some successes</a:t>
            </a:r>
            <a:endParaRPr lang="en-US" altLang="en-US" sz="1800" i="1" dirty="0" smtClean="0">
              <a:ea typeface="ＭＳ Ｐゴシック" charset="-128"/>
            </a:endParaRPr>
          </a:p>
        </p:txBody>
      </p:sp>
      <p:pic>
        <p:nvPicPr>
          <p:cNvPr id="6" name="Picture 5" descr="iners_cover.png"/>
          <p:cNvPicPr>
            <a:picLocks/>
          </p:cNvPicPr>
          <p:nvPr/>
        </p:nvPicPr>
        <p:blipFill>
          <a:blip r:embed="rId2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WUHRC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690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7579" b="-177579"/>
          <a:stretch>
            <a:fillRect/>
          </a:stretch>
        </p:blipFill>
        <p:spPr>
          <a:xfrm>
            <a:off x="5283714" y="4683884"/>
            <a:ext cx="3556000" cy="1955800"/>
          </a:xfrm>
        </p:spPr>
      </p:pic>
      <p:sp>
        <p:nvSpPr>
          <p:cNvPr id="48131" name="TextBox 11"/>
          <p:cNvSpPr txBox="1">
            <a:spLocks noChangeArrowheads="1"/>
          </p:cNvSpPr>
          <p:nvPr/>
        </p:nvSpPr>
        <p:spPr bwMode="auto">
          <a:xfrm>
            <a:off x="414190" y="2739804"/>
            <a:ext cx="3078648" cy="523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227" tIns="45613" rIns="91227" bIns="45613">
            <a:spAutoFit/>
          </a:bodyPr>
          <a:lstStyle>
            <a:lvl1pPr defTabSz="4540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defTabSz="4540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800" b="1" u="sng" dirty="0" smtClean="0">
                <a:solidFill>
                  <a:srgbClr val="000000"/>
                </a:solidFill>
                <a:latin typeface="Perpetua" charset="0"/>
              </a:rPr>
              <a:t>Jean </a:t>
            </a:r>
            <a:r>
              <a:rPr lang="en-US" altLang="en-US" sz="2800" b="1" u="sng" dirty="0" err="1" smtClean="0">
                <a:solidFill>
                  <a:srgbClr val="000000"/>
                </a:solidFill>
                <a:latin typeface="Perpetua" charset="0"/>
              </a:rPr>
              <a:t>Macklaim</a:t>
            </a:r>
            <a:endParaRPr lang="en-US" altLang="en-US" sz="2800" b="1" u="sng" dirty="0">
              <a:solidFill>
                <a:srgbClr val="000000"/>
              </a:solidFill>
              <a:latin typeface="Perpetua" charset="0"/>
            </a:endParaRPr>
          </a:p>
        </p:txBody>
      </p:sp>
      <p:sp>
        <p:nvSpPr>
          <p:cNvPr id="48132" name="TextBox 12"/>
          <p:cNvSpPr txBox="1">
            <a:spLocks noChangeArrowheads="1"/>
          </p:cNvSpPr>
          <p:nvPr/>
        </p:nvSpPr>
        <p:spPr bwMode="auto">
          <a:xfrm>
            <a:off x="419393" y="4947468"/>
            <a:ext cx="2488181" cy="492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227" tIns="45613" rIns="91227" bIns="45613">
            <a:spAutoFit/>
          </a:bodyPr>
          <a:lstStyle>
            <a:lvl1pPr defTabSz="4540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defTabSz="4540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600" b="1" dirty="0" err="1" smtClean="0">
                <a:solidFill>
                  <a:srgbClr val="000000"/>
                </a:solidFill>
                <a:latin typeface="Perpetua" charset="0"/>
              </a:rPr>
              <a:t>Gregor</a:t>
            </a:r>
            <a:r>
              <a:rPr lang="en-US" altLang="en-US" sz="2600" b="1" dirty="0" smtClean="0">
                <a:solidFill>
                  <a:srgbClr val="000000"/>
                </a:solidFill>
                <a:latin typeface="Perpetua" charset="0"/>
              </a:rPr>
              <a:t> Reid</a:t>
            </a:r>
            <a:endParaRPr lang="en-US" altLang="en-US" sz="2600" b="1" dirty="0">
              <a:solidFill>
                <a:srgbClr val="000000"/>
              </a:solidFill>
              <a:latin typeface="Perpetua" charset="0"/>
            </a:endParaRPr>
          </a:p>
        </p:txBody>
      </p:sp>
      <p:pic>
        <p:nvPicPr>
          <p:cNvPr id="48133" name="Picture 1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588"/>
          <a:stretch>
            <a:fillRect/>
          </a:stretch>
        </p:blipFill>
        <p:spPr bwMode="auto">
          <a:xfrm>
            <a:off x="414191" y="4087279"/>
            <a:ext cx="1509713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4" name="Title 18"/>
          <p:cNvSpPr>
            <a:spLocks noGrp="1"/>
          </p:cNvSpPr>
          <p:nvPr>
            <p:ph type="title"/>
          </p:nvPr>
        </p:nvSpPr>
        <p:spPr>
          <a:xfrm>
            <a:off x="2930831" y="171759"/>
            <a:ext cx="3394075" cy="603250"/>
          </a:xfrm>
        </p:spPr>
        <p:txBody>
          <a:bodyPr/>
          <a:lstStyle/>
          <a:p>
            <a:pPr eaLnBrk="1" hangingPunct="1"/>
            <a:r>
              <a:rPr lang="en-US" altLang="en-US" sz="3000" dirty="0">
                <a:ea typeface="ＭＳ Ｐゴシック" charset="-128"/>
              </a:rPr>
              <a:t>Acknowledgements</a:t>
            </a:r>
          </a:p>
        </p:txBody>
      </p:sp>
      <p:pic>
        <p:nvPicPr>
          <p:cNvPr id="48135" name="Pictur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502" y="4499343"/>
            <a:ext cx="11080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6" name="Picture 2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95" b="34782"/>
          <a:stretch>
            <a:fillRect/>
          </a:stretch>
        </p:blipFill>
        <p:spPr bwMode="auto">
          <a:xfrm>
            <a:off x="7061714" y="3444032"/>
            <a:ext cx="17510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9" name="Picture 18" descr="schulich.jpg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92" y="2004421"/>
            <a:ext cx="1716088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41" name="Picture 126" descr="vogue Logo without Tagline (Colour).png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225" y="2173699"/>
            <a:ext cx="1439863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43" name="TextBox 12"/>
          <p:cNvSpPr txBox="1">
            <a:spLocks noChangeArrowheads="1"/>
          </p:cNvSpPr>
          <p:nvPr/>
        </p:nvSpPr>
        <p:spPr bwMode="auto">
          <a:xfrm>
            <a:off x="3375423" y="2618640"/>
            <a:ext cx="3816581" cy="1015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227" tIns="45613" rIns="91227" bIns="45613">
            <a:spAutoFit/>
          </a:bodyPr>
          <a:lstStyle>
            <a:lvl1pPr defTabSz="4540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defTabSz="4540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 b="1" dirty="0">
                <a:solidFill>
                  <a:srgbClr val="000000"/>
                </a:solidFill>
                <a:latin typeface="Perpetua" charset="0"/>
              </a:rPr>
              <a:t>Victoria Family Medical </a:t>
            </a:r>
            <a:r>
              <a:rPr lang="en-US" altLang="en-US" sz="2000" b="1" dirty="0" smtClean="0">
                <a:solidFill>
                  <a:srgbClr val="000000"/>
                </a:solidFill>
                <a:latin typeface="Perpetua" charset="0"/>
              </a:rPr>
              <a:t>Centre</a:t>
            </a:r>
            <a:endParaRPr lang="en-US" altLang="en-US" sz="2000" dirty="0">
              <a:solidFill>
                <a:srgbClr val="000000"/>
              </a:solidFill>
              <a:latin typeface="Perpetua" charset="0"/>
            </a:endParaRPr>
          </a:p>
          <a:p>
            <a:pPr eaLnBrk="1" hangingPunct="1"/>
            <a:r>
              <a:rPr lang="en-US" altLang="en-US" sz="2000" dirty="0">
                <a:solidFill>
                  <a:srgbClr val="000000"/>
                </a:solidFill>
                <a:latin typeface="Perpetua" charset="0"/>
              </a:rPr>
              <a:t>Dr. Jo-Anne Hammond</a:t>
            </a:r>
          </a:p>
          <a:p>
            <a:pPr eaLnBrk="1" hangingPunct="1"/>
            <a:r>
              <a:rPr lang="en-US" altLang="en-US" sz="2000" dirty="0">
                <a:solidFill>
                  <a:srgbClr val="000000"/>
                </a:solidFill>
                <a:latin typeface="Perpetua" charset="0"/>
              </a:rPr>
              <a:t>Holly </a:t>
            </a:r>
            <a:r>
              <a:rPr lang="en-US" altLang="en-US" sz="2000" dirty="0" err="1">
                <a:solidFill>
                  <a:srgbClr val="000000"/>
                </a:solidFill>
                <a:latin typeface="Perpetua" charset="0"/>
              </a:rPr>
              <a:t>Inges</a:t>
            </a:r>
            <a:endParaRPr lang="en-US" altLang="en-US" sz="2000" dirty="0">
              <a:solidFill>
                <a:srgbClr val="A6A6A6"/>
              </a:solidFill>
              <a:latin typeface="Perpetu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0684" y="5521608"/>
            <a:ext cx="2467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>
                <a:latin typeface="Perpetua" charset="0"/>
                <a:ea typeface="Perpetua" charset="0"/>
                <a:cs typeface="Perpetua" charset="0"/>
              </a:rPr>
              <a:t>Amy McMillan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4506" y="3172422"/>
            <a:ext cx="19925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smtClean="0">
                <a:latin typeface="Perpetua" charset="0"/>
                <a:ea typeface="Perpetua" charset="0"/>
                <a:cs typeface="Perpetua" charset="0"/>
              </a:rPr>
              <a:t>Jerry Wu</a:t>
            </a:r>
          </a:p>
          <a:p>
            <a:r>
              <a:rPr lang="en-US" sz="2200" smtClean="0">
                <a:latin typeface="Perpetua" charset="0"/>
                <a:ea typeface="Perpetua" charset="0"/>
                <a:cs typeface="Perpetua" charset="0"/>
              </a:rPr>
              <a:t>Ruth Grace Wong</a:t>
            </a:r>
            <a:endParaRPr lang="en-US" sz="2200" dirty="0" smtClean="0">
              <a:latin typeface="Perpetua" charset="0"/>
              <a:ea typeface="Perpetua" charset="0"/>
              <a:cs typeface="Perpetua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79276" y="3845857"/>
            <a:ext cx="23316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Perpetua" charset="0"/>
                <a:ea typeface="Perpetua" charset="0"/>
                <a:cs typeface="Perpetua" charset="0"/>
              </a:rPr>
              <a:t>Agriculture Canada</a:t>
            </a:r>
            <a:endParaRPr lang="en-US" sz="2000" dirty="0" smtClean="0">
              <a:latin typeface="Perpetua" charset="0"/>
              <a:ea typeface="Perpetua" charset="0"/>
              <a:cs typeface="Perpetua" charset="0"/>
            </a:endParaRPr>
          </a:p>
          <a:p>
            <a:r>
              <a:rPr lang="en-US" sz="2000" dirty="0" smtClean="0">
                <a:latin typeface="Perpetua" charset="0"/>
                <a:ea typeface="Perpetua" charset="0"/>
                <a:cs typeface="Perpetua" charset="0"/>
              </a:rPr>
              <a:t>Mark </a:t>
            </a:r>
            <a:r>
              <a:rPr lang="en-US" sz="2000" dirty="0" err="1" smtClean="0">
                <a:latin typeface="Perpetua" charset="0"/>
                <a:ea typeface="Perpetua" charset="0"/>
                <a:cs typeface="Perpetua" charset="0"/>
              </a:rPr>
              <a:t>Sumurah</a:t>
            </a:r>
            <a:endParaRPr lang="en-US" sz="2000" dirty="0" smtClean="0">
              <a:latin typeface="Perpetua" charset="0"/>
              <a:ea typeface="Perpetua" charset="0"/>
              <a:cs typeface="Perpetua" charset="0"/>
            </a:endParaRPr>
          </a:p>
        </p:txBody>
      </p:sp>
      <p:pic>
        <p:nvPicPr>
          <p:cNvPr id="16" name="Picture 17" descr="western.jpg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091" y="1125193"/>
            <a:ext cx="2135188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45120" y="5952495"/>
            <a:ext cx="19784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erpetua" charset="0"/>
                <a:ea typeface="Perpetua" charset="0"/>
                <a:cs typeface="Perpetua" charset="0"/>
              </a:rPr>
              <a:t>mmacklai.github.io</a:t>
            </a:r>
          </a:p>
          <a:p>
            <a:pPr algn="r"/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erpetua" charset="0"/>
                <a:ea typeface="Perpetua" charset="0"/>
                <a:cs typeface="Perpetua" charset="0"/>
              </a:rPr>
              <a:t>g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erpetua" charset="0"/>
                <a:ea typeface="Perpetua" charset="0"/>
                <a:cs typeface="Perpetua" charset="0"/>
              </a:rPr>
              <a:t>gloor.github.io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Perpetua" charset="0"/>
              <a:ea typeface="Perpetua" charset="0"/>
              <a:cs typeface="Perpetu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75423" y="4699742"/>
            <a:ext cx="23760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Perpetua" charset="0"/>
                <a:ea typeface="Perpetua" charset="0"/>
                <a:cs typeface="Perpetua" charset="0"/>
              </a:rPr>
              <a:t>U. Guelph/Queens U.</a:t>
            </a:r>
            <a:endParaRPr lang="en-US" dirty="0">
              <a:latin typeface="Perpetua" charset="0"/>
              <a:ea typeface="Perpetua" charset="0"/>
              <a:cs typeface="Perpetua" charset="0"/>
            </a:endParaRPr>
          </a:p>
          <a:p>
            <a:r>
              <a:rPr lang="en-US" dirty="0" smtClean="0">
                <a:latin typeface="Perpetua" charset="0"/>
                <a:ea typeface="Perpetua" charset="0"/>
                <a:cs typeface="Perpetua" charset="0"/>
              </a:rPr>
              <a:t>Emma Allen-</a:t>
            </a:r>
            <a:r>
              <a:rPr lang="en-US" dirty="0" err="1" smtClean="0">
                <a:latin typeface="Perpetua" charset="0"/>
                <a:ea typeface="Perpetua" charset="0"/>
                <a:cs typeface="Perpetua" charset="0"/>
              </a:rPr>
              <a:t>Vercoe</a:t>
            </a:r>
            <a:endParaRPr lang="en-US" dirty="0" smtClean="0">
              <a:latin typeface="Perpetua" charset="0"/>
              <a:ea typeface="Perpetua" charset="0"/>
              <a:cs typeface="Perpetua" charset="0"/>
            </a:endParaRPr>
          </a:p>
          <a:p>
            <a:r>
              <a:rPr lang="en-US" dirty="0" smtClean="0">
                <a:latin typeface="Perpetua" charset="0"/>
                <a:ea typeface="Perpetua" charset="0"/>
                <a:cs typeface="Perpetua" charset="0"/>
              </a:rPr>
              <a:t>Elaine </a:t>
            </a:r>
            <a:r>
              <a:rPr lang="en-US" dirty="0" err="1" smtClean="0">
                <a:latin typeface="Perpetua" charset="0"/>
                <a:ea typeface="Perpetua" charset="0"/>
                <a:cs typeface="Perpetua" charset="0"/>
              </a:rPr>
              <a:t>Petrof</a:t>
            </a:r>
            <a:endParaRPr lang="en-US" dirty="0">
              <a:latin typeface="Perpetua" charset="0"/>
              <a:ea typeface="Perpetua" charset="0"/>
              <a:cs typeface="Perpetua" charset="0"/>
            </a:endParaRPr>
          </a:p>
        </p:txBody>
      </p:sp>
      <p:pic>
        <p:nvPicPr>
          <p:cNvPr id="20" name="Picture 5" descr="iners_cover.png"/>
          <p:cNvPicPr>
            <a:picLocks/>
          </p:cNvPicPr>
          <p:nvPr/>
        </p:nvPicPr>
        <p:blipFill>
          <a:blip r:embed="rId10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WUHRC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6574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develop and implement novel approaches to characterizing </a:t>
            </a:r>
            <a:r>
              <a:rPr lang="en-US" dirty="0" err="1" smtClean="0"/>
              <a:t>microbiomes</a:t>
            </a:r>
            <a:r>
              <a:rPr lang="en-US" dirty="0" smtClean="0"/>
              <a:t>  using high throughput sequencing.</a:t>
            </a:r>
          </a:p>
          <a:p>
            <a:r>
              <a:rPr lang="en-US" dirty="0" smtClean="0"/>
              <a:t>Mainly computational, but also wet-lab and sequencing</a:t>
            </a:r>
          </a:p>
          <a:p>
            <a:r>
              <a:rPr lang="en-US" dirty="0" smtClean="0"/>
              <a:t>My work is very collaborative</a:t>
            </a:r>
          </a:p>
          <a:p>
            <a:r>
              <a:rPr lang="en-US" dirty="0" smtClean="0"/>
              <a:t>My students work with collaborators to design, conduct and analyze experiments</a:t>
            </a:r>
            <a:endParaRPr lang="en-US" dirty="0"/>
          </a:p>
        </p:txBody>
      </p:sp>
      <p:pic>
        <p:nvPicPr>
          <p:cNvPr id="5" name="Picture 5" descr="iners_cover.png"/>
          <p:cNvPicPr>
            <a:picLocks/>
          </p:cNvPicPr>
          <p:nvPr/>
        </p:nvPicPr>
        <p:blipFill>
          <a:blip r:embed="rId2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WUHRC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294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</a:t>
            </a:r>
            <a:r>
              <a:rPr lang="en-US" dirty="0" err="1" smtClean="0"/>
              <a:t>Microbiome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222" y="989960"/>
            <a:ext cx="8507425" cy="80778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We are a </a:t>
            </a:r>
            <a:r>
              <a:rPr lang="en-US" dirty="0" err="1" smtClean="0"/>
              <a:t>supercommunity</a:t>
            </a:r>
            <a:r>
              <a:rPr lang="en-US" dirty="0" smtClean="0"/>
              <a:t> with both human ≈ bacterial cells</a:t>
            </a:r>
          </a:p>
          <a:p>
            <a:r>
              <a:rPr lang="en-US" dirty="0" smtClean="0"/>
              <a:t>We need each other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634" y="2595387"/>
            <a:ext cx="5853659" cy="3600000"/>
          </a:xfrm>
          <a:prstGeom prst="rect">
            <a:avLst/>
          </a:prstGeom>
        </p:spPr>
      </p:pic>
      <p:pic>
        <p:nvPicPr>
          <p:cNvPr id="6" name="Picture 5" descr="iners_cover.png"/>
          <p:cNvPicPr>
            <a:picLocks/>
          </p:cNvPicPr>
          <p:nvPr/>
        </p:nvPicPr>
        <p:blipFill>
          <a:blip r:embed="rId3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WUHRC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290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We </a:t>
            </a:r>
            <a:r>
              <a:rPr lang="en-US" dirty="0" smtClean="0"/>
              <a:t>co-operate with </a:t>
            </a:r>
            <a:r>
              <a:rPr lang="en-US" i="1" dirty="0" smtClean="0"/>
              <a:t>them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21170" r="-21170"/>
          <a:stretch>
            <a:fillRect/>
          </a:stretch>
        </p:blipFill>
        <p:spPr/>
      </p:pic>
      <p:pic>
        <p:nvPicPr>
          <p:cNvPr id="5" name="Picture 5" descr="iners_cover.png"/>
          <p:cNvPicPr>
            <a:picLocks/>
          </p:cNvPicPr>
          <p:nvPr/>
        </p:nvPicPr>
        <p:blipFill>
          <a:blip r:embed="rId4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WUHRC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097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Every study is multi-disciplinary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98638" cy="4525963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Clinician</a:t>
            </a:r>
            <a:r>
              <a:rPr lang="en-US" sz="2400" dirty="0" smtClean="0"/>
              <a:t>/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  <a:t>Biomedical</a:t>
            </a:r>
            <a:r>
              <a:rPr lang="en-US" sz="2400" dirty="0" smtClean="0"/>
              <a:t> researcher has question, collects samples, metadata</a:t>
            </a:r>
          </a:p>
          <a:p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Trainee </a:t>
            </a:r>
            <a:r>
              <a:rPr lang="en-US" sz="2400" dirty="0" smtClean="0"/>
              <a:t>isolates DNA/RNA/metabolites/genomics</a:t>
            </a:r>
          </a:p>
          <a:p>
            <a:r>
              <a:rPr lang="en-US" sz="2400" dirty="0" smtClean="0"/>
              <a:t>Data is collected </a:t>
            </a:r>
          </a:p>
          <a:p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Computational biologist/Data scientist </a:t>
            </a:r>
            <a:r>
              <a:rPr lang="en-US" sz="2400" dirty="0" smtClean="0"/>
              <a:t>analyzes the data</a:t>
            </a:r>
          </a:p>
          <a:p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r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it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sz="2400" dirty="0" smtClean="0"/>
              <a:t> the paper</a:t>
            </a:r>
          </a:p>
          <a:p>
            <a:r>
              <a:rPr lang="en-US" sz="2400" dirty="0" smtClean="0"/>
              <a:t>Publish!</a:t>
            </a:r>
            <a:endParaRPr lang="en-US" sz="2400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l="1933" r="880" b="2574"/>
          <a:stretch/>
        </p:blipFill>
        <p:spPr>
          <a:xfrm>
            <a:off x="4555838" y="1933299"/>
            <a:ext cx="4130961" cy="38542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30814" y="5870849"/>
            <a:ext cx="39421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>
                <a:solidFill>
                  <a:schemeClr val="bg1">
                    <a:lumMod val="65000"/>
                  </a:schemeClr>
                </a:solidFill>
              </a:rPr>
              <a:t>jasonya.com</a:t>
            </a: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sz="1100" dirty="0" err="1" smtClean="0">
                <a:solidFill>
                  <a:schemeClr val="bg1">
                    <a:lumMod val="65000"/>
                  </a:schemeClr>
                </a:solidFill>
              </a:rPr>
              <a:t>wp</a:t>
            </a: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</a:rPr>
              <a:t>/the-uncanny-valley-of-multidisciplinary-studies/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5" descr="iners_cover.png"/>
          <p:cNvPicPr>
            <a:picLocks/>
          </p:cNvPicPr>
          <p:nvPr/>
        </p:nvPicPr>
        <p:blipFill>
          <a:blip r:embed="rId3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WUHRC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801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Bacterial </a:t>
            </a:r>
            <a:r>
              <a:rPr lang="en-US" dirty="0" err="1" smtClean="0"/>
              <a:t>vaginosis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609600" y="1752600"/>
            <a:ext cx="412820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238478" y="1604541"/>
            <a:ext cx="412820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9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5119" b="-32188"/>
          <a:stretch/>
        </p:blipFill>
        <p:spPr>
          <a:xfrm>
            <a:off x="4910138" y="2457459"/>
            <a:ext cx="4129087" cy="3223392"/>
          </a:xfrm>
        </p:spPr>
      </p:pic>
      <p:sp>
        <p:nvSpPr>
          <p:cNvPr id="11" name="TextBox 10"/>
          <p:cNvSpPr txBox="1"/>
          <p:nvPr/>
        </p:nvSpPr>
        <p:spPr>
          <a:xfrm>
            <a:off x="547409" y="1604541"/>
            <a:ext cx="4362729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Most common reason for women of childbearing age to visit family physician</a:t>
            </a:r>
          </a:p>
          <a:p>
            <a:endParaRPr lang="en-US" dirty="0" smtClean="0"/>
          </a:p>
          <a:p>
            <a:r>
              <a:rPr lang="en-US" dirty="0" smtClean="0"/>
              <a:t>Associated with increased risk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Contracting bacterial and viral STDs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Preterm birth</a:t>
            </a:r>
          </a:p>
          <a:p>
            <a:endParaRPr lang="en-US" dirty="0" smtClean="0"/>
          </a:p>
          <a:p>
            <a:r>
              <a:rPr lang="en-US" dirty="0" smtClean="0"/>
              <a:t>Overgrowth of mixed set of anaerobic bacteria that displace </a:t>
            </a:r>
            <a:r>
              <a:rPr lang="en-US" i="1" dirty="0" smtClean="0"/>
              <a:t>Lactobacillus</a:t>
            </a:r>
            <a:r>
              <a:rPr lang="en-US" dirty="0" smtClean="0"/>
              <a:t> spp.</a:t>
            </a:r>
          </a:p>
          <a:p>
            <a:endParaRPr lang="en-US" dirty="0"/>
          </a:p>
          <a:p>
            <a:r>
              <a:rPr lang="en-US" dirty="0" smtClean="0"/>
              <a:t>Easy to treat, difficult to cure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It is a </a:t>
            </a:r>
            <a:r>
              <a:rPr lang="en-US" dirty="0" err="1" smtClean="0"/>
              <a:t>dysbiosis</a:t>
            </a:r>
            <a:r>
              <a:rPr lang="en-US" dirty="0" smtClean="0"/>
              <a:t>, not an infection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Dogma is that primary pathogen is </a:t>
            </a:r>
            <a:r>
              <a:rPr lang="en-US" i="1" dirty="0" err="1" smtClean="0"/>
              <a:t>Garderella</a:t>
            </a:r>
            <a:r>
              <a:rPr lang="en-US" i="1" dirty="0" smtClean="0"/>
              <a:t> </a:t>
            </a:r>
            <a:r>
              <a:rPr lang="en-US" i="1" dirty="0" err="1" smtClean="0"/>
              <a:t>vaginalis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We set out to test this </a:t>
            </a:r>
            <a:endParaRPr lang="en-US" dirty="0"/>
          </a:p>
        </p:txBody>
      </p:sp>
      <p:pic>
        <p:nvPicPr>
          <p:cNvPr id="12" name="Picture 5" descr="iners_cover.png"/>
          <p:cNvPicPr>
            <a:picLocks/>
          </p:cNvPicPr>
          <p:nvPr/>
        </p:nvPicPr>
        <p:blipFill>
          <a:blip r:embed="rId4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WUHRC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936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Microbes and the “meta-organism”</a:t>
            </a:r>
            <a:endParaRPr lang="en-US" dirty="0"/>
          </a:p>
        </p:txBody>
      </p:sp>
      <p:sp>
        <p:nvSpPr>
          <p:cNvPr id="6" name="Rounded Rectangle 25"/>
          <p:cNvSpPr>
            <a:spLocks noChangeArrowheads="1"/>
          </p:cNvSpPr>
          <p:nvPr/>
        </p:nvSpPr>
        <p:spPr bwMode="auto">
          <a:xfrm>
            <a:off x="3579813" y="1101785"/>
            <a:ext cx="2655887" cy="1754187"/>
          </a:xfrm>
          <a:prstGeom prst="roundRect">
            <a:avLst>
              <a:gd name="adj" fmla="val 12222"/>
            </a:avLst>
          </a:prstGeom>
          <a:solidFill>
            <a:srgbClr val="D34817">
              <a:alpha val="14902"/>
            </a:srgbClr>
          </a:solidFill>
          <a:ln w="19050">
            <a:solidFill>
              <a:srgbClr val="D34817"/>
            </a:solidFill>
            <a:round/>
            <a:headEnd/>
            <a:tailEnd/>
          </a:ln>
        </p:spPr>
        <p:txBody>
          <a:bodyPr lIns="91217" tIns="45609" rIns="91217" bIns="45609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solidFill>
                <a:srgbClr val="000000"/>
              </a:solidFill>
              <a:latin typeface="Perpetua" charset="0"/>
            </a:endParaRPr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1943100" y="5689660"/>
            <a:ext cx="6675438" cy="379412"/>
            <a:chOff x="2137248" y="5873208"/>
            <a:chExt cx="7342196" cy="430606"/>
          </a:xfrm>
        </p:grpSpPr>
        <p:sp>
          <p:nvSpPr>
            <p:cNvPr id="8" name="TextBox 16"/>
            <p:cNvSpPr txBox="1">
              <a:spLocks noChangeArrowheads="1"/>
            </p:cNvSpPr>
            <p:nvPr/>
          </p:nvSpPr>
          <p:spPr bwMode="auto">
            <a:xfrm>
              <a:off x="2137248" y="5873208"/>
              <a:ext cx="804174" cy="430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681" tIns="50841" rIns="101681" bIns="50841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800">
                  <a:solidFill>
                    <a:srgbClr val="000000"/>
                  </a:solidFill>
                  <a:latin typeface="Gill Sans MT" charset="0"/>
                </a:rPr>
                <a:t>DNA</a:t>
              </a:r>
            </a:p>
          </p:txBody>
        </p:sp>
        <p:sp>
          <p:nvSpPr>
            <p:cNvPr id="9" name="TextBox 17"/>
            <p:cNvSpPr txBox="1">
              <a:spLocks noChangeArrowheads="1"/>
            </p:cNvSpPr>
            <p:nvPr/>
          </p:nvSpPr>
          <p:spPr bwMode="auto">
            <a:xfrm>
              <a:off x="3962872" y="5873214"/>
              <a:ext cx="959331" cy="430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681" tIns="50841" rIns="101681" bIns="50841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800">
                  <a:solidFill>
                    <a:srgbClr val="000000"/>
                  </a:solidFill>
                  <a:latin typeface="Gill Sans MT" charset="0"/>
                </a:rPr>
                <a:t>mRNA</a:t>
              </a:r>
            </a:p>
          </p:txBody>
        </p:sp>
        <p:sp>
          <p:nvSpPr>
            <p:cNvPr id="10" name="TextBox 18"/>
            <p:cNvSpPr txBox="1">
              <a:spLocks noChangeArrowheads="1"/>
            </p:cNvSpPr>
            <p:nvPr/>
          </p:nvSpPr>
          <p:spPr bwMode="auto">
            <a:xfrm>
              <a:off x="6120285" y="5873210"/>
              <a:ext cx="1076057" cy="430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681" tIns="50841" rIns="101681" bIns="50841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800">
                  <a:solidFill>
                    <a:srgbClr val="000000"/>
                  </a:solidFill>
                  <a:latin typeface="Gill Sans MT" charset="0"/>
                </a:rPr>
                <a:t>Proteins</a:t>
              </a:r>
            </a:p>
          </p:txBody>
        </p:sp>
        <p:sp>
          <p:nvSpPr>
            <p:cNvPr id="11" name="TextBox 19"/>
            <p:cNvSpPr txBox="1">
              <a:spLocks noChangeArrowheads="1"/>
            </p:cNvSpPr>
            <p:nvPr/>
          </p:nvSpPr>
          <p:spPr bwMode="auto">
            <a:xfrm>
              <a:off x="8058623" y="5873212"/>
              <a:ext cx="1420821" cy="430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681" tIns="50841" rIns="101681" bIns="50841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800">
                  <a:solidFill>
                    <a:srgbClr val="000000"/>
                  </a:solidFill>
                  <a:latin typeface="Gill Sans MT" charset="0"/>
                </a:rPr>
                <a:t>Metabolites</a:t>
              </a:r>
            </a:p>
          </p:txBody>
        </p:sp>
      </p:grpSp>
      <p:grpSp>
        <p:nvGrpSpPr>
          <p:cNvPr id="12" name="Group 66"/>
          <p:cNvGrpSpPr>
            <a:grpSpLocks/>
          </p:cNvGrpSpPr>
          <p:nvPr/>
        </p:nvGrpSpPr>
        <p:grpSpPr bwMode="auto">
          <a:xfrm>
            <a:off x="1563688" y="3983094"/>
            <a:ext cx="7143750" cy="379692"/>
            <a:chOff x="1827436" y="3939614"/>
            <a:chExt cx="7857591" cy="430931"/>
          </a:xfrm>
        </p:grpSpPr>
        <p:sp>
          <p:nvSpPr>
            <p:cNvPr id="13" name="TextBox 15"/>
            <p:cNvSpPr txBox="1">
              <a:spLocks noChangeArrowheads="1"/>
            </p:cNvSpPr>
            <p:nvPr/>
          </p:nvSpPr>
          <p:spPr bwMode="auto">
            <a:xfrm>
              <a:off x="1827436" y="3939634"/>
              <a:ext cx="1695949" cy="430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681" tIns="50841" rIns="101681" bIns="50841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800" dirty="0" err="1" smtClean="0">
                  <a:solidFill>
                    <a:srgbClr val="D34817"/>
                  </a:solidFill>
                  <a:latin typeface="Gill Sans MT" charset="0"/>
                </a:rPr>
                <a:t>Metagenomics</a:t>
              </a:r>
              <a:endParaRPr lang="en-US" altLang="en-US" sz="1800" dirty="0">
                <a:solidFill>
                  <a:srgbClr val="D34817"/>
                </a:solidFill>
                <a:latin typeface="Gill Sans MT" charset="0"/>
              </a:endParaRPr>
            </a:p>
          </p:txBody>
        </p:sp>
        <p:sp>
          <p:nvSpPr>
            <p:cNvPr id="14" name="TextBox 20"/>
            <p:cNvSpPr txBox="1">
              <a:spLocks noChangeArrowheads="1"/>
            </p:cNvSpPr>
            <p:nvPr/>
          </p:nvSpPr>
          <p:spPr bwMode="auto">
            <a:xfrm>
              <a:off x="3681462" y="3939622"/>
              <a:ext cx="2336026" cy="430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681" tIns="50841" rIns="101681" bIns="50841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800" dirty="0" err="1" smtClean="0">
                  <a:solidFill>
                    <a:srgbClr val="D34817"/>
                  </a:solidFill>
                  <a:latin typeface="Gill Sans MT" charset="0"/>
                </a:rPr>
                <a:t>Metatranscriptomics</a:t>
              </a:r>
              <a:endParaRPr lang="en-US" altLang="en-US" sz="1800" dirty="0">
                <a:solidFill>
                  <a:srgbClr val="D34817"/>
                </a:solidFill>
                <a:latin typeface="Gill Sans MT" charset="0"/>
              </a:endParaRPr>
            </a:p>
          </p:txBody>
        </p:sp>
        <p:sp>
          <p:nvSpPr>
            <p:cNvPr id="15" name="TextBox 21"/>
            <p:cNvSpPr txBox="1">
              <a:spLocks noChangeArrowheads="1"/>
            </p:cNvSpPr>
            <p:nvPr/>
          </p:nvSpPr>
          <p:spPr bwMode="auto">
            <a:xfrm>
              <a:off x="6029376" y="3939619"/>
              <a:ext cx="1396197" cy="430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681" tIns="50841" rIns="101681" bIns="50841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800" dirty="0">
                  <a:solidFill>
                    <a:srgbClr val="D34817"/>
                  </a:solidFill>
                  <a:latin typeface="Gill Sans MT" charset="0"/>
                </a:rPr>
                <a:t>Proteomics</a:t>
              </a:r>
            </a:p>
          </p:txBody>
        </p:sp>
        <p:sp>
          <p:nvSpPr>
            <p:cNvPr id="16" name="TextBox 22"/>
            <p:cNvSpPr txBox="1">
              <a:spLocks noChangeArrowheads="1"/>
            </p:cNvSpPr>
            <p:nvPr/>
          </p:nvSpPr>
          <p:spPr bwMode="auto">
            <a:xfrm>
              <a:off x="8023275" y="3939614"/>
              <a:ext cx="1661752" cy="430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681" tIns="50841" rIns="101681" bIns="50841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800">
                  <a:solidFill>
                    <a:srgbClr val="D34817"/>
                  </a:solidFill>
                  <a:latin typeface="Gill Sans MT" charset="0"/>
                </a:rPr>
                <a:t>Metabolomics</a:t>
              </a:r>
            </a:p>
          </p:txBody>
        </p:sp>
      </p:grpSp>
      <p:sp>
        <p:nvSpPr>
          <p:cNvPr id="17" name="Right Arrow 16"/>
          <p:cNvSpPr/>
          <p:nvPr/>
        </p:nvSpPr>
        <p:spPr>
          <a:xfrm>
            <a:off x="2884488" y="4795897"/>
            <a:ext cx="361950" cy="360363"/>
          </a:xfrm>
          <a:prstGeom prst="rightArrow">
            <a:avLst/>
          </a:prstGeom>
          <a:solidFill>
            <a:srgbClr val="FFFFFF"/>
          </a:solidFill>
          <a:ln w="19050" cap="flat" cmpd="sng" algn="ctr">
            <a:solidFill>
              <a:srgbClr val="D34817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17" tIns="45609" rIns="91217" bIns="45609" anchor="ctr"/>
          <a:lstStyle/>
          <a:p>
            <a:pPr algn="ctr" defTabSz="45608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" name="Picture 25" descr="DNA_RN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63" t="43950" r="27724" b="16206"/>
          <a:stretch>
            <a:fillRect/>
          </a:stretch>
        </p:blipFill>
        <p:spPr bwMode="auto">
          <a:xfrm rot="5400000">
            <a:off x="3644106" y="4334729"/>
            <a:ext cx="523875" cy="119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6" descr="3pg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063" y="4451410"/>
            <a:ext cx="1292225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>
            <a:grpSpLocks/>
          </p:cNvGrpSpPr>
          <p:nvPr/>
        </p:nvGrpSpPr>
        <p:grpSpPr bwMode="auto">
          <a:xfrm>
            <a:off x="249238" y="4418072"/>
            <a:ext cx="2520950" cy="1439863"/>
            <a:chOff x="0" y="3581400"/>
            <a:chExt cx="4394200" cy="2069975"/>
          </a:xfrm>
        </p:grpSpPr>
        <p:pic>
          <p:nvPicPr>
            <p:cNvPr id="21" name="Picture 3" descr="screen-capture-5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648200"/>
              <a:ext cx="2514286" cy="1003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3886200"/>
              <a:ext cx="1651000" cy="107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Oval 22"/>
            <p:cNvSpPr/>
            <p:nvPr/>
          </p:nvSpPr>
          <p:spPr>
            <a:xfrm>
              <a:off x="1544058" y="4772719"/>
              <a:ext cx="340356" cy="3742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08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FFFFFF"/>
                </a:solidFill>
                <a:ea typeface="Arial" charset="0"/>
                <a:cs typeface="Arial" charset="0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2515319" y="3581400"/>
              <a:ext cx="1878881" cy="156560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08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FFFFFF"/>
                </a:solidFill>
                <a:ea typeface="Arial" charset="0"/>
                <a:cs typeface="Arial" charset="0"/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>
            <a:xfrm rot="5400000" flipH="1" flipV="1">
              <a:off x="1678479" y="3713940"/>
              <a:ext cx="1017870" cy="120923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16200000" flipH="1">
              <a:off x="2583357" y="4276499"/>
              <a:ext cx="2283" cy="17432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Picture 40" descr="Clopidogrel_active_metabolit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313" y="4321235"/>
            <a:ext cx="1697037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15"/>
          <p:cNvSpPr txBox="1">
            <a:spLocks noChangeArrowheads="1"/>
          </p:cNvSpPr>
          <p:nvPr/>
        </p:nvSpPr>
        <p:spPr bwMode="auto">
          <a:xfrm>
            <a:off x="2558143" y="3203951"/>
            <a:ext cx="28257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17" tIns="45609" rIns="91217" bIns="4560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 dirty="0">
                <a:solidFill>
                  <a:srgbClr val="000000"/>
                </a:solidFill>
                <a:latin typeface="Gill Sans MT" charset="0"/>
              </a:rPr>
              <a:t>High-throughput sequencing</a:t>
            </a:r>
          </a:p>
        </p:txBody>
      </p:sp>
      <p:sp>
        <p:nvSpPr>
          <p:cNvPr id="29" name="TextBox 16"/>
          <p:cNvSpPr txBox="1">
            <a:spLocks noChangeArrowheads="1"/>
          </p:cNvSpPr>
          <p:nvPr/>
        </p:nvSpPr>
        <p:spPr bwMode="auto">
          <a:xfrm>
            <a:off x="6272242" y="1446298"/>
            <a:ext cx="1709708" cy="923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217" tIns="45609" rIns="91217" bIns="4560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1800" dirty="0" smtClean="0">
                <a:solidFill>
                  <a:srgbClr val="D34817"/>
                </a:solidFill>
                <a:latin typeface="Gill Sans MT" charset="0"/>
              </a:rPr>
              <a:t>Targeted amplicon </a:t>
            </a:r>
            <a:r>
              <a:rPr lang="en-US" altLang="en-US" sz="1800" dirty="0" err="1" smtClean="0">
                <a:solidFill>
                  <a:srgbClr val="D34817"/>
                </a:solidFill>
                <a:latin typeface="Gill Sans MT" charset="0"/>
              </a:rPr>
              <a:t>seq</a:t>
            </a:r>
            <a:r>
              <a:rPr lang="en-US" altLang="en-US" sz="1800" dirty="0" smtClean="0">
                <a:solidFill>
                  <a:srgbClr val="D34817"/>
                </a:solidFill>
                <a:latin typeface="Gill Sans MT" charset="0"/>
              </a:rPr>
              <a:t> (e.g. 16S)</a:t>
            </a:r>
            <a:endParaRPr lang="en-US" altLang="en-US" sz="1800" dirty="0">
              <a:solidFill>
                <a:srgbClr val="D34817"/>
              </a:solidFill>
              <a:latin typeface="Gill Sans MT" charset="0"/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4732338" y="4795897"/>
            <a:ext cx="358775" cy="360363"/>
          </a:xfrm>
          <a:prstGeom prst="rightArrow">
            <a:avLst/>
          </a:prstGeom>
          <a:solidFill>
            <a:srgbClr val="FFFFFF"/>
          </a:solidFill>
          <a:ln w="19050" cap="flat" cmpd="sng" algn="ctr">
            <a:solidFill>
              <a:srgbClr val="D34817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17" tIns="45609" rIns="91217" bIns="45609" anchor="ctr"/>
          <a:lstStyle/>
          <a:p>
            <a:pPr algn="ctr" defTabSz="45608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1" name="Right Arrow 30"/>
          <p:cNvSpPr/>
          <p:nvPr/>
        </p:nvSpPr>
        <p:spPr>
          <a:xfrm>
            <a:off x="6596063" y="4776847"/>
            <a:ext cx="360362" cy="360363"/>
          </a:xfrm>
          <a:prstGeom prst="rightArrow">
            <a:avLst/>
          </a:prstGeom>
          <a:solidFill>
            <a:srgbClr val="FFFFFF"/>
          </a:solidFill>
          <a:ln w="19050" cap="flat" cmpd="sng" algn="ctr">
            <a:solidFill>
              <a:srgbClr val="D34817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17" tIns="45609" rIns="91217" bIns="45609" anchor="ctr"/>
          <a:lstStyle/>
          <a:p>
            <a:pPr algn="ctr" defTabSz="45608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2" name="Picture 51" descr="female_outline_grey.gif"/>
          <p:cNvPicPr>
            <a:picLocks noChangeAspect="1"/>
          </p:cNvPicPr>
          <p:nvPr/>
        </p:nvPicPr>
        <p:blipFill>
          <a:blip r:embed="rId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825" y="1197035"/>
            <a:ext cx="676275" cy="158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3" name="Straight Connector 32"/>
          <p:cNvCxnSpPr/>
          <p:nvPr/>
        </p:nvCxnSpPr>
        <p:spPr>
          <a:xfrm flipV="1">
            <a:off x="4038600" y="1482785"/>
            <a:ext cx="1549400" cy="25876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038600" y="1920935"/>
            <a:ext cx="1549400" cy="3683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Bent Arrow 34"/>
          <p:cNvSpPr/>
          <p:nvPr/>
        </p:nvSpPr>
        <p:spPr>
          <a:xfrm rot="16200000" flipH="1">
            <a:off x="65088" y="2773422"/>
            <a:ext cx="2224087" cy="773113"/>
          </a:xfrm>
          <a:prstGeom prst="bentArrow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30" tIns="41015" rIns="82030" bIns="41015" anchor="ctr"/>
          <a:lstStyle/>
          <a:p>
            <a:pPr algn="ctr" defTabSz="4557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563689" y="2047935"/>
            <a:ext cx="1752600" cy="185737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30" tIns="41015" rIns="82030" bIns="41015" anchor="ctr"/>
          <a:lstStyle/>
          <a:p>
            <a:pPr algn="ctr" defTabSz="4557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8" name="Right Brace 37"/>
          <p:cNvSpPr/>
          <p:nvPr/>
        </p:nvSpPr>
        <p:spPr>
          <a:xfrm rot="16200000">
            <a:off x="3079751" y="2330509"/>
            <a:ext cx="531812" cy="2982913"/>
          </a:xfrm>
          <a:prstGeom prst="rightBrace">
            <a:avLst>
              <a:gd name="adj1" fmla="val 8333"/>
              <a:gd name="adj2" fmla="val 76079"/>
            </a:avLst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82030" tIns="41015" rIns="82030" bIns="41015" anchor="ctr"/>
          <a:lstStyle/>
          <a:p>
            <a:pPr algn="ctr" defTabSz="4557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9" name="Right Brace 38"/>
          <p:cNvSpPr/>
          <p:nvPr/>
        </p:nvSpPr>
        <p:spPr>
          <a:xfrm rot="5400000" flipV="1">
            <a:off x="5597512" y="777949"/>
            <a:ext cx="411162" cy="4621184"/>
          </a:xfrm>
          <a:prstGeom prst="rightBrace">
            <a:avLst>
              <a:gd name="adj1" fmla="val 8333"/>
              <a:gd name="adj2" fmla="val 46952"/>
            </a:avLst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82030" tIns="41015" rIns="82030" bIns="41015" anchor="ctr"/>
          <a:lstStyle/>
          <a:p>
            <a:pPr algn="ctr" defTabSz="4557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0" name="TextBox 18"/>
          <p:cNvSpPr txBox="1">
            <a:spLocks noChangeArrowheads="1"/>
          </p:cNvSpPr>
          <p:nvPr/>
        </p:nvSpPr>
        <p:spPr bwMode="auto">
          <a:xfrm>
            <a:off x="4897438" y="1120835"/>
            <a:ext cx="13112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17" tIns="45609" rIns="91217" bIns="4560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  <a:latin typeface="Gill Sans MT" charset="0"/>
              </a:rPr>
              <a:t>Microbiome</a:t>
            </a:r>
          </a:p>
        </p:txBody>
      </p:sp>
      <p:grpSp>
        <p:nvGrpSpPr>
          <p:cNvPr id="41" name="Group 70"/>
          <p:cNvGrpSpPr>
            <a:grpSpLocks/>
          </p:cNvGrpSpPr>
          <p:nvPr/>
        </p:nvGrpSpPr>
        <p:grpSpPr bwMode="auto">
          <a:xfrm>
            <a:off x="5172075" y="1482785"/>
            <a:ext cx="831850" cy="806450"/>
            <a:chOff x="5600750" y="1183248"/>
            <a:chExt cx="914400" cy="914400"/>
          </a:xfrm>
        </p:grpSpPr>
        <p:sp>
          <p:nvSpPr>
            <p:cNvPr id="42" name="Oval 41"/>
            <p:cNvSpPr/>
            <p:nvPr/>
          </p:nvSpPr>
          <p:spPr>
            <a:xfrm>
              <a:off x="5600750" y="1183248"/>
              <a:ext cx="914400" cy="9144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571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pic>
          <p:nvPicPr>
            <p:cNvPr id="43" name="Picture 68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917" y="1214215"/>
              <a:ext cx="836978" cy="86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875126" y="6330429"/>
            <a:ext cx="1202199" cy="457200"/>
          </a:xfrm>
        </p:spPr>
        <p:txBody>
          <a:bodyPr/>
          <a:lstStyle/>
          <a:p>
            <a:pPr>
              <a:defRPr/>
            </a:pPr>
            <a:r>
              <a:rPr lang="de-DE" smtClean="0"/>
              <a:t>WUHRC 2018</a:t>
            </a:r>
            <a:endParaRPr lang="en-US" dirty="0"/>
          </a:p>
        </p:txBody>
      </p:sp>
      <p:sp>
        <p:nvSpPr>
          <p:cNvPr id="45" name="Right Brace 44"/>
          <p:cNvSpPr/>
          <p:nvPr/>
        </p:nvSpPr>
        <p:spPr>
          <a:xfrm rot="16200000">
            <a:off x="6746838" y="2274191"/>
            <a:ext cx="531812" cy="3095550"/>
          </a:xfrm>
          <a:prstGeom prst="rightBrace">
            <a:avLst>
              <a:gd name="adj1" fmla="val 8333"/>
              <a:gd name="adj2" fmla="val 76079"/>
            </a:avLst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82030" tIns="41015" rIns="82030" bIns="41015" anchor="ctr"/>
          <a:lstStyle/>
          <a:p>
            <a:pPr algn="ctr" defTabSz="45571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6" name="TextBox 15"/>
          <p:cNvSpPr txBox="1">
            <a:spLocks noChangeArrowheads="1"/>
          </p:cNvSpPr>
          <p:nvPr/>
        </p:nvSpPr>
        <p:spPr bwMode="auto">
          <a:xfrm>
            <a:off x="6596063" y="3198064"/>
            <a:ext cx="1941107" cy="369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17" tIns="45609" rIns="91217" bIns="4560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 dirty="0" smtClean="0">
                <a:solidFill>
                  <a:srgbClr val="000000"/>
                </a:solidFill>
                <a:latin typeface="Gill Sans MT" charset="0"/>
              </a:rPr>
              <a:t>Mass spectroscopy</a:t>
            </a:r>
            <a:endParaRPr lang="en-US" altLang="en-US" sz="1800" dirty="0">
              <a:solidFill>
                <a:srgbClr val="000000"/>
              </a:solidFill>
              <a:latin typeface="Gill Sans MT" charset="0"/>
            </a:endParaRPr>
          </a:p>
        </p:txBody>
      </p:sp>
      <p:pic>
        <p:nvPicPr>
          <p:cNvPr id="47" name="Picture 5" descr="iners_cover.png"/>
          <p:cNvPicPr>
            <a:picLocks/>
          </p:cNvPicPr>
          <p:nvPr/>
        </p:nvPicPr>
        <p:blipFill>
          <a:blip r:embed="rId10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0437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Meta-</a:t>
            </a:r>
            <a:r>
              <a:rPr lang="en-US" dirty="0" err="1" smtClean="0"/>
              <a:t>transcriptomics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3270995" y="901773"/>
            <a:ext cx="2562225" cy="644525"/>
          </a:xfrm>
          <a:prstGeom prst="roundRect">
            <a:avLst/>
          </a:prstGeom>
          <a:solidFill>
            <a:srgbClr val="D34817">
              <a:alpha val="25000"/>
            </a:srgb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72000" rIns="72000" bIns="72000" anchor="ctr"/>
          <a:lstStyle/>
          <a:p>
            <a:pPr algn="ctr">
              <a:defRPr/>
            </a:pPr>
            <a:r>
              <a:rPr lang="en-US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Bacterial </a:t>
            </a:r>
            <a:r>
              <a:rPr lang="en-US" dirty="0" err="1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mRNAseq</a:t>
            </a:r>
            <a:r>
              <a:rPr lang="en-US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reads</a:t>
            </a:r>
            <a:endParaRPr lang="en-US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1502012" y="2248395"/>
            <a:ext cx="2562225" cy="644525"/>
          </a:xfrm>
          <a:prstGeom prst="roundRect">
            <a:avLst/>
          </a:prstGeom>
          <a:solidFill>
            <a:srgbClr val="D34817">
              <a:alpha val="25000"/>
            </a:srgb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72000" rIns="72000" bIns="72000" anchor="ctr"/>
          <a:lstStyle/>
          <a:p>
            <a:pPr algn="ctr">
              <a:defRPr/>
            </a:pPr>
            <a:r>
              <a:rPr lang="en-US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Reference genome CDS</a:t>
            </a:r>
            <a:endParaRPr lang="en-US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4984465" y="2249581"/>
            <a:ext cx="2562225" cy="644525"/>
          </a:xfrm>
          <a:prstGeom prst="roundRect">
            <a:avLst/>
          </a:prstGeom>
          <a:solidFill>
            <a:srgbClr val="D34817">
              <a:alpha val="25000"/>
            </a:srgb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72000" rIns="72000" bIns="72000" anchor="ctr"/>
          <a:lstStyle/>
          <a:p>
            <a:pPr algn="ctr">
              <a:defRPr/>
            </a:pPr>
            <a:r>
              <a:rPr lang="en-US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Assembly of novel ORFs</a:t>
            </a:r>
            <a:endParaRPr lang="en-US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3269905" y="3620647"/>
            <a:ext cx="2562225" cy="644525"/>
          </a:xfrm>
          <a:prstGeom prst="roundRect">
            <a:avLst/>
          </a:prstGeom>
          <a:solidFill>
            <a:srgbClr val="D34817">
              <a:alpha val="25000"/>
            </a:srgb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72000" rIns="72000" bIns="72000" anchor="ctr"/>
          <a:lstStyle/>
          <a:p>
            <a:pPr algn="ctr">
              <a:defRPr/>
            </a:pPr>
            <a:r>
              <a:rPr lang="en-US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90% sequence ID clustering: </a:t>
            </a:r>
            <a:r>
              <a:rPr lang="en-US" b="1" dirty="0" err="1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refseqs</a:t>
            </a:r>
            <a:endParaRPr lang="en-US" b="1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269907" y="5768815"/>
            <a:ext cx="2562225" cy="644525"/>
          </a:xfrm>
          <a:prstGeom prst="roundRect">
            <a:avLst/>
          </a:prstGeom>
          <a:solidFill>
            <a:srgbClr val="D34817">
              <a:alpha val="25000"/>
            </a:srgb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72000" rIns="72000" bIns="72000" anchor="ctr"/>
          <a:lstStyle/>
          <a:p>
            <a:pPr algn="ctr">
              <a:defRPr/>
            </a:pPr>
            <a:r>
              <a:rPr lang="en-US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Group by SEED </a:t>
            </a:r>
            <a:r>
              <a:rPr lang="en-US" b="1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subsys4</a:t>
            </a:r>
            <a:endParaRPr lang="en-US" b="1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312470" y="4694731"/>
            <a:ext cx="2131242" cy="644525"/>
          </a:xfrm>
          <a:prstGeom prst="roundRect">
            <a:avLst/>
          </a:prstGeom>
          <a:noFill/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72000" rIns="72000" bIns="72000" anchor="ctr"/>
          <a:lstStyle/>
          <a:p>
            <a:pPr algn="ctr">
              <a:defRPr/>
            </a:pPr>
            <a:r>
              <a:rPr lang="en-US" b="1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Organism-specific</a:t>
            </a:r>
            <a:endParaRPr lang="en-US" b="1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6645454" y="5768815"/>
            <a:ext cx="1055047" cy="644525"/>
          </a:xfrm>
          <a:prstGeom prst="roundRect">
            <a:avLst/>
          </a:prstGeom>
          <a:noFill/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72000" rIns="72000" bIns="72000" anchor="ctr"/>
          <a:lstStyle/>
          <a:p>
            <a:pPr algn="ctr">
              <a:defRPr/>
            </a:pPr>
            <a:r>
              <a:rPr lang="en-US" b="1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Function</a:t>
            </a:r>
            <a:endParaRPr lang="en-US" b="1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1" name="Straight Arrow Connector 10"/>
          <p:cNvCxnSpPr>
            <a:endCxn id="9" idx="3"/>
          </p:cNvCxnSpPr>
          <p:nvPr/>
        </p:nvCxnSpPr>
        <p:spPr>
          <a:xfrm flipH="1" flipV="1">
            <a:off x="2443712" y="5016994"/>
            <a:ext cx="826193" cy="1"/>
          </a:xfrm>
          <a:prstGeom prst="straightConnector1">
            <a:avLst/>
          </a:prstGeom>
          <a:ln w="25400">
            <a:prstDash val="dash"/>
            <a:headEnd w="lg" len="med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3"/>
            <a:endCxn id="10" idx="1"/>
          </p:cNvCxnSpPr>
          <p:nvPr/>
        </p:nvCxnSpPr>
        <p:spPr>
          <a:xfrm>
            <a:off x="5832132" y="6091078"/>
            <a:ext cx="813322" cy="0"/>
          </a:xfrm>
          <a:prstGeom prst="straightConnector1">
            <a:avLst/>
          </a:prstGeom>
          <a:ln w="25400"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2"/>
            <a:endCxn id="18" idx="0"/>
          </p:cNvCxnSpPr>
          <p:nvPr/>
        </p:nvCxnSpPr>
        <p:spPr>
          <a:xfrm>
            <a:off x="4551018" y="4265172"/>
            <a:ext cx="0" cy="429559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ight Bracket 13"/>
          <p:cNvSpPr/>
          <p:nvPr/>
        </p:nvSpPr>
        <p:spPr>
          <a:xfrm rot="5400000">
            <a:off x="4379405" y="1346391"/>
            <a:ext cx="343226" cy="3535789"/>
          </a:xfrm>
          <a:prstGeom prst="rightBracket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ket 14"/>
          <p:cNvSpPr/>
          <p:nvPr/>
        </p:nvSpPr>
        <p:spPr>
          <a:xfrm rot="16200000">
            <a:off x="4379406" y="174687"/>
            <a:ext cx="343226" cy="3535789"/>
          </a:xfrm>
          <a:prstGeom prst="rightBracket">
            <a:avLst/>
          </a:prstGeom>
          <a:ln w="254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stCxn id="4" idx="2"/>
            <a:endCxn id="15" idx="2"/>
          </p:cNvCxnSpPr>
          <p:nvPr/>
        </p:nvCxnSpPr>
        <p:spPr>
          <a:xfrm flipH="1">
            <a:off x="4551020" y="1546298"/>
            <a:ext cx="1088" cy="224671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7" idx="0"/>
          </p:cNvCxnSpPr>
          <p:nvPr/>
        </p:nvCxnSpPr>
        <p:spPr>
          <a:xfrm flipH="1">
            <a:off x="4551018" y="3285899"/>
            <a:ext cx="1090" cy="334748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 bwMode="auto">
          <a:xfrm>
            <a:off x="3269905" y="4694731"/>
            <a:ext cx="2562225" cy="644525"/>
          </a:xfrm>
          <a:prstGeom prst="roundRect">
            <a:avLst/>
          </a:prstGeom>
          <a:solidFill>
            <a:srgbClr val="D34817">
              <a:alpha val="25000"/>
            </a:srgb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72000" rIns="72000" bIns="72000" anchor="ctr"/>
          <a:lstStyle/>
          <a:p>
            <a:pPr algn="ctr">
              <a:defRPr/>
            </a:pPr>
            <a:r>
              <a:rPr lang="en-US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Read mapping</a:t>
            </a:r>
            <a:endParaRPr lang="en-US" b="1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9" name="Straight Arrow Connector 18"/>
          <p:cNvCxnSpPr>
            <a:stCxn id="18" idx="2"/>
            <a:endCxn id="8" idx="0"/>
          </p:cNvCxnSpPr>
          <p:nvPr/>
        </p:nvCxnSpPr>
        <p:spPr>
          <a:xfrm>
            <a:off x="4551018" y="5339256"/>
            <a:ext cx="2" cy="429559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875126" y="6330429"/>
            <a:ext cx="1202199" cy="457200"/>
          </a:xfrm>
        </p:spPr>
        <p:txBody>
          <a:bodyPr/>
          <a:lstStyle/>
          <a:p>
            <a:pPr>
              <a:defRPr/>
            </a:pPr>
            <a:r>
              <a:rPr lang="de-DE" smtClean="0"/>
              <a:t>WUHRC 2018</a:t>
            </a:r>
            <a:endParaRPr lang="en-US" dirty="0"/>
          </a:p>
        </p:txBody>
      </p:sp>
      <p:pic>
        <p:nvPicPr>
          <p:cNvPr id="21" name="Picture 5" descr="iners_cover.png"/>
          <p:cNvPicPr>
            <a:picLocks/>
          </p:cNvPicPr>
          <p:nvPr/>
        </p:nvPicPr>
        <p:blipFill>
          <a:blip r:embed="rId2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833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trumps taxonomy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24815" y="1371292"/>
            <a:ext cx="4119617" cy="43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4" y="1371292"/>
            <a:ext cx="4119618" cy="4320000"/>
          </a:xfrm>
          <a:prstGeom prst="rect">
            <a:avLst/>
          </a:prstGeom>
        </p:spPr>
      </p:pic>
      <p:pic>
        <p:nvPicPr>
          <p:cNvPr id="6" name="Picture 5" descr="iners_cover.png"/>
          <p:cNvPicPr>
            <a:picLocks/>
          </p:cNvPicPr>
          <p:nvPr/>
        </p:nvPicPr>
        <p:blipFill>
          <a:blip r:embed="rId4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WUHRC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411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3129</TotalTime>
  <Words>711</Words>
  <Application>Microsoft Macintosh PowerPoint</Application>
  <PresentationFormat>On-screen Show (4:3)</PresentationFormat>
  <Paragraphs>107</Paragraphs>
  <Slides>12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Bioinformatics and the human microbiome: working in the valley of multidisciplinary studies.</vt:lpstr>
      <vt:lpstr>My work</vt:lpstr>
      <vt:lpstr>Human Microbiome</vt:lpstr>
      <vt:lpstr>We co-operate with them</vt:lpstr>
      <vt:lpstr>Every study is multi-disciplinary</vt:lpstr>
      <vt:lpstr>Bacterial vaginosis</vt:lpstr>
      <vt:lpstr>Microbes and the “meta-organism”</vt:lpstr>
      <vt:lpstr>Meta-transcriptomics</vt:lpstr>
      <vt:lpstr>Function trumps taxonomy</vt:lpstr>
      <vt:lpstr>Metabolic biomarkers</vt:lpstr>
      <vt:lpstr>Summary</vt:lpstr>
      <vt:lpstr>Acknowledgements</vt:lpstr>
    </vt:vector>
  </TitlesOfParts>
  <Company>UWO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Bioinformatics and the human microbiome: working in the valley of multidisciplinary studies.</dc:title>
  <dc:creator>Greg Gloor</dc:creator>
  <cp:lastModifiedBy>Greg Gloor</cp:lastModifiedBy>
  <cp:revision>10</cp:revision>
  <dcterms:created xsi:type="dcterms:W3CDTF">2018-03-07T16:47:28Z</dcterms:created>
  <dcterms:modified xsi:type="dcterms:W3CDTF">2018-03-09T20:56:47Z</dcterms:modified>
</cp:coreProperties>
</file>